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5"/>
  </p:notesMasterIdLst>
  <p:handoutMasterIdLst>
    <p:handoutMasterId r:id="rId16"/>
  </p:handoutMasterIdLst>
  <p:sldIdLst>
    <p:sldId id="287" r:id="rId2"/>
    <p:sldId id="372" r:id="rId3"/>
    <p:sldId id="317" r:id="rId4"/>
    <p:sldId id="345" r:id="rId5"/>
    <p:sldId id="320" r:id="rId6"/>
    <p:sldId id="321" r:id="rId7"/>
    <p:sldId id="355" r:id="rId8"/>
    <p:sldId id="356" r:id="rId9"/>
    <p:sldId id="357" r:id="rId10"/>
    <p:sldId id="358" r:id="rId11"/>
    <p:sldId id="365" r:id="rId12"/>
    <p:sldId id="366" r:id="rId13"/>
    <p:sldId id="362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CCFF"/>
    <a:srgbClr val="993366"/>
    <a:srgbClr val="99FF99"/>
    <a:srgbClr val="990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2" autoAdjust="0"/>
  </p:normalViewPr>
  <p:slideViewPr>
    <p:cSldViewPr>
      <p:cViewPr varScale="1">
        <p:scale>
          <a:sx n="100" d="100"/>
          <a:sy n="100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Бюджет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975-478A-9995-2C1AD27A0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75-478A-9995-2C1AD27A0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975-478A-9995-2C1AD27A0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75-478A-9995-2C1AD27A0D4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78,1%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75-478A-9995-2C1AD27A0D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75-478A-9995-2C1AD27A0D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15,28%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75-478A-9995-2C1AD27A0D4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2,72%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75-478A-9995-2C1AD27A0D4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молодежная политика</c:v>
                </c:pt>
                <c:pt idx="2">
                  <c:v>культура</c:v>
                </c:pt>
                <c:pt idx="3">
                  <c:v>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64777</c:v>
                </c:pt>
                <c:pt idx="1">
                  <c:v>2625</c:v>
                </c:pt>
                <c:pt idx="2">
                  <c:v>14940</c:v>
                </c:pt>
                <c:pt idx="3">
                  <c:v>4011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D-426B-8C87-FE97886383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032CA9-B99F-41AB-AB62-51856D8CB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5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471"/>
            <a:ext cx="5438464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C5483E-A9F1-4378-A8C0-36AA077E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5483E-A9F1-4378-A8C0-36AA077E1A6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B207C-5545-4DB2-A2F5-E982A9A63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83623-B1BD-4B99-B5B0-A70275C4F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97A9A-EFAB-4E21-962E-F1407AF786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4FC2C-892A-4358-BA96-D17C38D36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C7D7-B83E-4C64-93CC-C8EA5B817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651D-E98B-4259-865D-600D59A82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93FCD-F55C-48A1-AEAD-4C53B86C1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3BB74-CAB7-41E8-82D6-8F5FB8CE8A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E40A1-2AFC-4052-85D4-2C04A01FB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F79A5-8C40-46C6-9DAC-C0F242EBC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47C54-8E79-4E9F-B378-6E3C37DD5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61A972D-0A45-45B3-A534-5AF27C41F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6192688" cy="516004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ГОРОДА ФЕДЕРАЛЬНОГО ЗНАЧЕНИЯ САНКТ-ПЕТЕРБУРГА МУНИЦИПАЛЬНЫЙ ОКРУГ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ЗВЕЗДНОЕ 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2024 год 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237" y="476671"/>
            <a:ext cx="5763162" cy="8640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8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09" y="466055"/>
            <a:ext cx="1539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916237" y="476671"/>
            <a:ext cx="57631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 ВНУТРИГОРОДСКОЕ </a:t>
            </a:r>
            <a:r>
              <a:rPr lang="ru-RU" dirty="0">
                <a:solidFill>
                  <a:srgbClr val="FF3300"/>
                </a:solidFill>
              </a:rPr>
              <a:t>МУНИЦИПАЛЬНОЕ    </a:t>
            </a:r>
          </a:p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ОБРАЗОВАНИЕ ГОРОДА ФЕДЕРАЛЬНОГО ЗНАЧЕНИЯ САНКТ-ПЕТЕРБУРГА МУНИЦИПАЛЬНЫЙ ОКРУГ ЗВЕЗДНОЕ</a:t>
            </a:r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116013" y="549275"/>
            <a:ext cx="6985000" cy="223202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к Закону Санкт-Петербурга «О бюджете Санкт-Петербурга на 2024 год и на плановый период 2025 и 2026 годов» объем субвенций на 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2024 год и на плановый период 2025 и 2026 годов составляет:</a:t>
            </a:r>
          </a:p>
        </p:txBody>
      </p:sp>
      <p:sp>
        <p:nvSpPr>
          <p:cNvPr id="15363" name="Содержимое 2"/>
          <p:cNvSpPr txBox="1">
            <a:spLocks/>
          </p:cNvSpPr>
          <p:nvPr/>
        </p:nvSpPr>
        <p:spPr bwMode="auto">
          <a:xfrm>
            <a:off x="1259632" y="2564904"/>
            <a:ext cx="70580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476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образом, общий объем доходной части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составил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190 465,7 тысячи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в том числе 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14 185,9 тысяч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доходы – в размере 4 143,1 тысяч рублей и безвозмездные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172 136,7 тысяч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908050"/>
            <a:ext cx="7215187" cy="5357813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Звездное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Звездное.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Закону Санкт-Петербурга «О бюджете Санкт-Петербурга на 2024 год и на плановый период 2025 и 2026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бюджета на 2023 год осуществляется в том числе с учетом: 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2024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105,00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на 2025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104,20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на 2026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2024 год –14 742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на 2025 год –15 422,00 руб.;   на 2026 год –16 025,00 руб.</a:t>
            </a: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116013" y="260350"/>
            <a:ext cx="6696075" cy="757238"/>
          </a:xfrm>
          <a:prstGeom prst="rect">
            <a:avLst/>
          </a:prstGeom>
        </p:spPr>
        <p:txBody>
          <a:bodyPr/>
          <a:lstStyle/>
          <a:p>
            <a:pPr indent="266700" algn="just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indent="266700"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год являются:</a:t>
            </a:r>
          </a:p>
          <a:p>
            <a:pPr marL="26670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133191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(918)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2" name="Прямоугольник 11"/>
          <p:cNvSpPr>
            <a:spLocks noChangeArrowheads="1"/>
          </p:cNvSpPr>
          <p:nvPr/>
        </p:nvSpPr>
        <p:spPr bwMode="auto">
          <a:xfrm>
            <a:off x="479266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 (948)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3" name="Прямоугольник 12"/>
          <p:cNvSpPr>
            <a:spLocks noChangeArrowheads="1"/>
          </p:cNvSpPr>
          <p:nvPr/>
        </p:nvSpPr>
        <p:spPr bwMode="auto">
          <a:xfrm>
            <a:off x="1331913" y="2197100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193 765,7 тысяч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по следующим отраслям: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33903695"/>
              </p:ext>
            </p:extLst>
          </p:nvPr>
        </p:nvGraphicFramePr>
        <p:xfrm>
          <a:off x="2051720" y="3241715"/>
          <a:ext cx="56886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00113" y="1052513"/>
            <a:ext cx="7210425" cy="4786312"/>
          </a:xfrm>
          <a:prstGeom prst="rect">
            <a:avLst/>
          </a:prstGeom>
        </p:spPr>
        <p:txBody>
          <a:bodyPr/>
          <a:lstStyle/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Мероприятия для жителей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Звездное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основании муниципальных программ.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расходы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включены публичные нормативные обязательства,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10 237,10 тыс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3000" y="2063750"/>
            <a:ext cx="695801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форма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 МО Звездное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МО Звездное) представляет собой главный финансовый документ, утверждаемый Решением Муниципального Совета МО Звездное.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с вопросами местного значения, определенными законом Санкт-Петербурга «Об организации местного самоуправления в Санкт-Петербурге», задачами,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 Звездное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8538" y="1204913"/>
            <a:ext cx="3763962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15888"/>
            <a:ext cx="6911975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3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1125"/>
            <a:ext cx="417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6013" y="1355725"/>
            <a:ext cx="69850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913" y="981075"/>
            <a:ext cx="7497762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/>
            </a:r>
            <a:br>
              <a:rPr lang="ru-RU" sz="2200" dirty="0" smtClean="0">
                <a:solidFill>
                  <a:srgbClr val="0000FF"/>
                </a:solidFill>
              </a:rPr>
            </a:b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8196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61950"/>
            <a:ext cx="41751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051050" y="404813"/>
            <a:ext cx="662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МУНИЦИПАЛЬНОЕ ОБРАЗОВАНИЕ ЗВЕЗДНОЕ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5075" y="41275"/>
            <a:ext cx="6865938" cy="971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41275"/>
            <a:ext cx="417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857250"/>
            <a:ext cx="7497762" cy="582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  <a:extLst/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371-89-72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Главы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Мануков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Тигран Мартинович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Главы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Звездное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</a:t>
            </a:r>
            <a:r>
              <a:rPr lang="ru-RU" sz="35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мозвездное.рф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err="1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mo</a:t>
            </a:r>
            <a:r>
              <a:rPr lang="ru-RU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0</a:t>
            </a:r>
            <a:r>
              <a:rPr lang="en-US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4</a:t>
            </a: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@yandex.ru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3" y="1557338"/>
            <a:ext cx="3028950" cy="4800600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Звездное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Мануков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Тигран Мартинович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Главы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Главы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среда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2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096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3"/>
          <p:cNvSpPr txBox="1">
            <a:spLocks noChangeArrowheads="1"/>
          </p:cNvSpPr>
          <p:nvPr/>
        </p:nvSpPr>
        <p:spPr bwMode="auto">
          <a:xfrm>
            <a:off x="2038350" y="385763"/>
            <a:ext cx="6704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23975" y="1196975"/>
            <a:ext cx="6777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внутригородского муниципального образования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города федерального значения Санкт-Петербурга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муниципальный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округ Звездное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2024-2026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годы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1187624" y="2492896"/>
            <a:ext cx="6913389" cy="3222104"/>
          </a:xfrm>
        </p:spPr>
        <p:txBody>
          <a:bodyPr/>
          <a:lstStyle/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внутригородского муниципального образования города федерального значения Санкт-Петербурга муниципальный округ Звездное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муниципальное образование) на 2024-2026 годы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образования Звездное на 2024 год и плановый период 2025-2026 годов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2024 год). Проект бюджета на 2024 год формируется на три года.</a:t>
            </a:r>
          </a:p>
          <a:p>
            <a:pPr marL="0" indent="447675" algn="just" eaLnBrk="1" hangingPunct="1">
              <a:buFont typeface="Wingdings 2" pitchFamily="18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образования на 2024 год определяют условия, принимаемые для составления проекта бюджета на 2024 год, подходы к его формированию.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  <p:pic>
        <p:nvPicPr>
          <p:cNvPr id="10245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731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313" y="1428750"/>
            <a:ext cx="4786312" cy="642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11188" y="4292600"/>
            <a:ext cx="7466012" cy="2232025"/>
          </a:xfrm>
        </p:spPr>
        <p:txBody>
          <a:bodyPr>
            <a:noAutofit/>
          </a:bodyPr>
          <a:lstStyle/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3779838" y="928688"/>
            <a:ext cx="197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25" y="1643063"/>
            <a:ext cx="785813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63" y="1785938"/>
            <a:ext cx="857250" cy="9286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219700" y="2205038"/>
            <a:ext cx="2066925" cy="738187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35800" y="3068638"/>
            <a:ext cx="1728788" cy="100806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4438" y="2205038"/>
            <a:ext cx="2303462" cy="738187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6375" y="3141663"/>
            <a:ext cx="1439863" cy="647700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575" y="3213100"/>
            <a:ext cx="1512888" cy="576263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3800" y="3141663"/>
            <a:ext cx="1871663" cy="935037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052736"/>
            <a:ext cx="6553200" cy="5689377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2.2.	Доходы от возмещения ущерба при возникновении страховых случаев, когда выгодоприобретателями по договорам страхования выступают получатели средств бюджетов муниципальных образований.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1403350" y="449263"/>
            <a:ext cx="64087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Налоговые доходы.</a:t>
            </a:r>
          </a:p>
          <a:p>
            <a:pPr marL="0"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1.1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marL="0" lvl="1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771775" y="2708275"/>
            <a:ext cx="2214563" cy="6429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4221163"/>
            <a:ext cx="76327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algn="ctr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773113" y="836613"/>
            <a:ext cx="2214562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836613"/>
            <a:ext cx="3600450" cy="1320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indent="180975"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5907088" y="1436688"/>
            <a:ext cx="2071687" cy="72072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19" name="Прямоугольник 16"/>
          <p:cNvSpPr>
            <a:spLocks noChangeArrowheads="1"/>
          </p:cNvSpPr>
          <p:nvPr/>
        </p:nvSpPr>
        <p:spPr bwMode="auto">
          <a:xfrm>
            <a:off x="4427538" y="836613"/>
            <a:ext cx="3529012" cy="132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2771775" y="2708275"/>
            <a:ext cx="4679950" cy="12858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47_1 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364163" y="3357563"/>
            <a:ext cx="2071687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187450" y="981075"/>
            <a:ext cx="6840538" cy="583247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2024 – 2026 годы и представлен в приложении 11 к Закону Санкт-Петербурга «О бюджете Санкт-Петербурга на 2024 год и на плановый период 2025 и 2026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6455</TotalTime>
  <Words>1048</Words>
  <Application>Microsoft Office PowerPoint</Application>
  <PresentationFormat>Экран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Verdana</vt:lpstr>
      <vt:lpstr>Wingdings 2</vt:lpstr>
      <vt:lpstr>Аспект</vt:lpstr>
      <vt:lpstr>БЮДЖЕТ  ДЛЯ ГРАЖДАН ВНУТРИГОРОДСКОГО МУНИЦИПАЛЬНОГО ОБРАЗОВАНИЯ ГОРОДА ФЕДЕРАЛЬНОГО ЗНАЧЕНИЯ САНКТ-ПЕТЕРБУРГА МУНИЦИПАЛЬНЫЙ ОКРУГ  ЗВЕЗДНОЕ  на 2024 год   </vt:lpstr>
      <vt:lpstr>Презентация PowerPoint</vt:lpstr>
      <vt:lpstr> </vt:lpstr>
      <vt:lpstr>Контактная информация.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522</cp:revision>
  <cp:lastPrinted>2024-07-31T11:08:52Z</cp:lastPrinted>
  <dcterms:created xsi:type="dcterms:W3CDTF">2008-11-08T06:46:01Z</dcterms:created>
  <dcterms:modified xsi:type="dcterms:W3CDTF">2024-07-31T11:39:44Z</dcterms:modified>
</cp:coreProperties>
</file>